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Inter"/>
      <p:regular r:id="rId39"/>
      <p:bold r:id="rId40"/>
      <p:italic r:id="rId41"/>
      <p:boldItalic r:id="rId42"/>
    </p:embeddedFont>
    <p:embeddedFont>
      <p:font typeface="Anaheim"/>
      <p:regular r:id="rId43"/>
      <p:bold r:id="rId44"/>
    </p:embeddedFont>
    <p:embeddedFont>
      <p:font typeface="Bebas Neue"/>
      <p:regular r:id="rId45"/>
    </p:embeddedFont>
    <p:embeddedFont>
      <p:font typeface="Work Sans Medium"/>
      <p:regular r:id="rId46"/>
      <p:bold r:id="rId47"/>
      <p:italic r:id="rId48"/>
      <p:boldItalic r:id="rId49"/>
    </p:embeddedFont>
    <p:embeddedFont>
      <p:font typeface="Work Sans"/>
      <p:regular r:id="rId50"/>
      <p:bold r:id="rId51"/>
      <p:italic r:id="rId52"/>
      <p:boldItalic r:id="rId53"/>
    </p:embeddedFont>
    <p:embeddedFont>
      <p:font typeface="Bricolage Grotesque"/>
      <p:regular r:id="rId54"/>
      <p:bold r:id="rId55"/>
    </p:embeddedFont>
    <p:embeddedFont>
      <p:font typeface="Antonio"/>
      <p:regular r:id="rId56"/>
      <p:bold r:id="rId57"/>
    </p:embeddedFont>
    <p:embeddedFont>
      <p:font typeface="PT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Christiana Kang"/>
  <p:cmAuthor clrIdx="1" id="1" initials="" lastIdx="1" name="Nathan Peng Ku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C1FE1D-48BA-4780-9C10-44D010B62453}">
  <a:tblStyle styleId="{BFC1FE1D-48BA-4780-9C10-44D010B624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42" Type="http://schemas.openxmlformats.org/officeDocument/2006/relationships/font" Target="fonts/Inter-boldItalic.fntdata"/><Relationship Id="rId41" Type="http://schemas.openxmlformats.org/officeDocument/2006/relationships/font" Target="fonts/Inter-italic.fntdata"/><Relationship Id="rId44" Type="http://schemas.openxmlformats.org/officeDocument/2006/relationships/font" Target="fonts/Anaheim-bold.fntdata"/><Relationship Id="rId43" Type="http://schemas.openxmlformats.org/officeDocument/2006/relationships/font" Target="fonts/Anaheim-regular.fntdata"/><Relationship Id="rId46" Type="http://schemas.openxmlformats.org/officeDocument/2006/relationships/font" Target="fonts/WorkSansMedium-regular.fntdata"/><Relationship Id="rId45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WorkSansMedium-italic.fntdata"/><Relationship Id="rId47" Type="http://schemas.openxmlformats.org/officeDocument/2006/relationships/font" Target="fonts/WorkSansMedium-bold.fntdata"/><Relationship Id="rId49" Type="http://schemas.openxmlformats.org/officeDocument/2006/relationships/font" Target="fonts/WorkSansMedium-bold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-regular.fntdata"/><Relationship Id="rId34" Type="http://schemas.openxmlformats.org/officeDocument/2006/relationships/slide" Target="slides/slide27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Inter-regular.fntdata"/><Relationship Id="rId38" Type="http://schemas.openxmlformats.org/officeDocument/2006/relationships/font" Target="fonts/Roboto-boldItalic.fntdata"/><Relationship Id="rId61" Type="http://schemas.openxmlformats.org/officeDocument/2006/relationships/font" Target="fonts/PT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T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WorkSans-bold.fntdata"/><Relationship Id="rId50" Type="http://schemas.openxmlformats.org/officeDocument/2006/relationships/font" Target="fonts/WorkSans-regular.fntdata"/><Relationship Id="rId53" Type="http://schemas.openxmlformats.org/officeDocument/2006/relationships/font" Target="fonts/WorkSans-boldItalic.fntdata"/><Relationship Id="rId52" Type="http://schemas.openxmlformats.org/officeDocument/2006/relationships/font" Target="fonts/WorkSans-italic.fntdata"/><Relationship Id="rId11" Type="http://schemas.openxmlformats.org/officeDocument/2006/relationships/slide" Target="slides/slide4.xml"/><Relationship Id="rId55" Type="http://schemas.openxmlformats.org/officeDocument/2006/relationships/font" Target="fonts/BricolageGrotesque-bold.fntdata"/><Relationship Id="rId10" Type="http://schemas.openxmlformats.org/officeDocument/2006/relationships/slide" Target="slides/slide3.xml"/><Relationship Id="rId54" Type="http://schemas.openxmlformats.org/officeDocument/2006/relationships/font" Target="fonts/BricolageGrotesque-regular.fntdata"/><Relationship Id="rId13" Type="http://schemas.openxmlformats.org/officeDocument/2006/relationships/slide" Target="slides/slide6.xml"/><Relationship Id="rId57" Type="http://schemas.openxmlformats.org/officeDocument/2006/relationships/font" Target="fonts/Antonio-bold.fntdata"/><Relationship Id="rId12" Type="http://schemas.openxmlformats.org/officeDocument/2006/relationships/slide" Target="slides/slide5.xml"/><Relationship Id="rId56" Type="http://schemas.openxmlformats.org/officeDocument/2006/relationships/font" Target="fonts/Antonio-regular.fntdata"/><Relationship Id="rId15" Type="http://schemas.openxmlformats.org/officeDocument/2006/relationships/slide" Target="slides/slide8.xml"/><Relationship Id="rId59" Type="http://schemas.openxmlformats.org/officeDocument/2006/relationships/font" Target="fonts/PTSans-bold.fntdata"/><Relationship Id="rId14" Type="http://schemas.openxmlformats.org/officeDocument/2006/relationships/slide" Target="slides/slide7.xml"/><Relationship Id="rId58" Type="http://schemas.openxmlformats.org/officeDocument/2006/relationships/font" Target="fonts/PT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28T19:26:56.216">
    <p:pos x="6000" y="0"/>
    <p:text>@nathanpkuo@berkeley.edu
_Assigned to nathanpkuo@berkeley.edu_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4-29T10:01:40.248">
    <p:pos x="6000" y="0"/>
    <p:text>@marianne_j_choi@berkeley.edu explain how we mesure expert rescale performance to the TNC team besides kirk. Nothing needed to change
_Reassigned to marianne_j_choi@berkeley.edu_</p:text>
  </p:cm>
  <p:cm authorId="1" idx="1" dt="2024-04-29T10:01:40.248">
    <p:pos x="6000" y="0"/>
    <p:text>Maybe less words? Not sure what other visuals, so maybe just make the font size bigger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4-28T19:28:38.034">
    <p:pos x="6000" y="0"/>
    <p:text>@marianne_j_choi@berkeley.edu
_Assigned to marianne_j_choi@berkeley.edu_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4-29T19:59:54.790">
    <p:pos x="6000" y="0"/>
    <p:text>@marianne_j_choi@berkeley.edu Can we skip this slide?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04bbe0d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04bbe0d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0676ae70b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0676ae70b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0676ae70b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0676ae70b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04bbe0d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04bbe0d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7b5802b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7b5802b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i="1" lang="en" sz="145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i="1" sz="145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marR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provides a measure of the proportion of the variance in the dependent variable that is explained by the independent variables. A higher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45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�2</a:t>
            </a:r>
            <a:endParaRPr sz="145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i="1" lang="en" sz="145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i="1" sz="145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marR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value indicates a better fit of the regression model to the data.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KGE provides a comprehensive measure of the agreement between observed and simulated data in hydrological modeling. A higher KGE value indicates better agreement between observed and simulated data, considering aspects of correlation, bias, and variability.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1000"/>
              </a:spcAft>
              <a:buClr>
                <a:srgbClr val="2051CF"/>
              </a:buClr>
              <a:buSzPts val="1200"/>
              <a:buFont typeface="Nunito Light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7f0f613d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7f0f613d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i="1" lang="en" sz="145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i="1" sz="145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marR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provides a measure of the proportion of the variance in the dependent variable that is explained by the independent variables. A higher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45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�2</a:t>
            </a:r>
            <a:endParaRPr sz="145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i="1" lang="en" sz="145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i="1" sz="145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marR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value indicates a better fit of the regression model to the data.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KGE provides a comprehensive measure of the agreement between observed and simulated data in hydrological modeling. A higher KGE value indicates better agreement between observed and simulated data, considering aspects of correlation, bias, and variability.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51CF"/>
              </a:buClr>
              <a:buSzPts val="1200"/>
              <a:buFont typeface="Nunito Light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051CF"/>
              </a:buClr>
              <a:buSzPts val="1200"/>
              <a:buFont typeface="Nunito Light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04bbe0d2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04bbe0d2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fb22d77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6fb22d77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04bbe0d2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04bbe0d2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72134e11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72134e11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04bbe0d2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04bbe0d2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fc71651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6fc71651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04bbe0d2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d04bbe0d2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fb22d77c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6fb22d77c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04bbe0d2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04bbe0d2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b78106b6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b78106b6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fc716515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fc716515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0676a6b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0676a6b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7d5963695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7d5963695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7b5802b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7b5802b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7f0f613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7f0f613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Marianne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Scale </a:t>
            </a:r>
            <a:r>
              <a:rPr b="1"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streamflow (Q)</a:t>
            </a:r>
            <a:r>
              <a:rPr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 of </a:t>
            </a:r>
            <a:r>
              <a:rPr b="1"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reference gage (g)</a:t>
            </a:r>
            <a:r>
              <a:rPr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 to estimate the unknown flow at the </a:t>
            </a:r>
            <a:r>
              <a:rPr b="1"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target gage (ug)</a:t>
            </a:r>
            <a:endParaRPr b="1" sz="1500">
              <a:solidFill>
                <a:srgbClr val="2121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Ratio of </a:t>
            </a:r>
            <a:r>
              <a:rPr b="1"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drainage areas (A)</a:t>
            </a:r>
            <a:r>
              <a:rPr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500">
              <a:solidFill>
                <a:srgbClr val="2121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Nunito Light"/>
              <a:buChar char="○"/>
            </a:pPr>
            <a:r>
              <a:rPr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Larger DA → more flow relative to reference</a:t>
            </a:r>
            <a:endParaRPr sz="1500">
              <a:solidFill>
                <a:srgbClr val="2121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Ratio of </a:t>
            </a:r>
            <a:r>
              <a:rPr b="1"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mean annual precipitation (I)</a:t>
            </a:r>
            <a:r>
              <a:rPr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500">
              <a:solidFill>
                <a:srgbClr val="21212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Nunito Light"/>
              <a:buChar char="○"/>
            </a:pPr>
            <a:r>
              <a:rPr lang="en" sz="1500">
                <a:solidFill>
                  <a:srgbClr val="212121"/>
                </a:solidFill>
                <a:latin typeface="Work Sans"/>
                <a:ea typeface="Work Sans"/>
                <a:cs typeface="Work Sans"/>
                <a:sym typeface="Work Sans"/>
              </a:rPr>
              <a:t>Higher MAP → more flow relative to reference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USGS paper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72134e11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72134e11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72134e11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72134e11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Sooyeon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04bbe0d2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04bbe0d2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Sooyeon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72134e11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c72134e11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042850" y="990488"/>
            <a:ext cx="50583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2850" y="3695813"/>
            <a:ext cx="50583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43200" y="473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488150" y="23551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hasCustomPrompt="1" type="title"/>
          </p:nvPr>
        </p:nvSpPr>
        <p:spPr>
          <a:xfrm>
            <a:off x="1384950" y="1715462"/>
            <a:ext cx="6374100" cy="11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1384950" y="2894638"/>
            <a:ext cx="63741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379650" y="38493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578425" y="36105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2" type="title"/>
          </p:nvPr>
        </p:nvSpPr>
        <p:spPr>
          <a:xfrm>
            <a:off x="1721813" y="1480875"/>
            <a:ext cx="7590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3" type="title"/>
          </p:nvPr>
        </p:nvSpPr>
        <p:spPr>
          <a:xfrm>
            <a:off x="1721813" y="3157275"/>
            <a:ext cx="7590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4" type="title"/>
          </p:nvPr>
        </p:nvSpPr>
        <p:spPr>
          <a:xfrm>
            <a:off x="4192450" y="1480875"/>
            <a:ext cx="7590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5" type="title"/>
          </p:nvPr>
        </p:nvSpPr>
        <p:spPr>
          <a:xfrm>
            <a:off x="4192450" y="3157275"/>
            <a:ext cx="7590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6" type="title"/>
          </p:nvPr>
        </p:nvSpPr>
        <p:spPr>
          <a:xfrm>
            <a:off x="6663150" y="1480875"/>
            <a:ext cx="7590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7" type="title"/>
          </p:nvPr>
        </p:nvSpPr>
        <p:spPr>
          <a:xfrm>
            <a:off x="6663150" y="3157275"/>
            <a:ext cx="7590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948563" y="2035696"/>
            <a:ext cx="2305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3419200" y="2035696"/>
            <a:ext cx="2305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9" type="subTitle"/>
          </p:nvPr>
        </p:nvSpPr>
        <p:spPr>
          <a:xfrm>
            <a:off x="5889900" y="2035696"/>
            <a:ext cx="2305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948563" y="3716860"/>
            <a:ext cx="2305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4" type="subTitle"/>
          </p:nvPr>
        </p:nvSpPr>
        <p:spPr>
          <a:xfrm>
            <a:off x="3419200" y="3716860"/>
            <a:ext cx="2305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5889900" y="3716860"/>
            <a:ext cx="2305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pic>
        <p:nvPicPr>
          <p:cNvPr id="80" name="Google Shape;80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538075" y="-2175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7409404">
            <a:off x="7241175" y="3630049"/>
            <a:ext cx="4035550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1964700" y="3295388"/>
            <a:ext cx="52146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1965600" y="1316213"/>
            <a:ext cx="5212800" cy="17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488150" y="23551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43200" y="4738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>
            <a:off x="-2051775" y="-4491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973075" y="34969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5400000">
            <a:off x="7890825" y="35047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5400000">
            <a:off x="-2824775" y="39399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559875" y="538888"/>
            <a:ext cx="4870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3559875" y="1086263"/>
            <a:ext cx="48708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7"/>
          <p:cNvSpPr/>
          <p:nvPr>
            <p:ph idx="2" type="pic"/>
          </p:nvPr>
        </p:nvSpPr>
        <p:spPr>
          <a:xfrm>
            <a:off x="713275" y="541800"/>
            <a:ext cx="2779800" cy="405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7"/>
          <p:cNvSpPr/>
          <p:nvPr>
            <p:ph idx="3" type="pic"/>
          </p:nvPr>
        </p:nvSpPr>
        <p:spPr>
          <a:xfrm>
            <a:off x="3688225" y="1669625"/>
            <a:ext cx="4740300" cy="293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02" name="Google Shape;102;p1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02150" y="-1537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72625" y="63212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937625" y="2765226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3484348" y="2765226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3" type="subTitle"/>
          </p:nvPr>
        </p:nvSpPr>
        <p:spPr>
          <a:xfrm>
            <a:off x="6031075" y="2765226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4" type="subTitle"/>
          </p:nvPr>
        </p:nvSpPr>
        <p:spPr>
          <a:xfrm>
            <a:off x="937625" y="2381247"/>
            <a:ext cx="21753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5" type="subTitle"/>
          </p:nvPr>
        </p:nvSpPr>
        <p:spPr>
          <a:xfrm>
            <a:off x="3484348" y="2381247"/>
            <a:ext cx="21753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6" type="subTitle"/>
          </p:nvPr>
        </p:nvSpPr>
        <p:spPr>
          <a:xfrm>
            <a:off x="6031075" y="2381247"/>
            <a:ext cx="21753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pic>
        <p:nvPicPr>
          <p:cNvPr id="112" name="Google Shape;112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89050" y="837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498225" y="39226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1676677" y="17489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2" type="subTitle"/>
          </p:nvPr>
        </p:nvSpPr>
        <p:spPr>
          <a:xfrm>
            <a:off x="5568703" y="17489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3" type="subTitle"/>
          </p:nvPr>
        </p:nvSpPr>
        <p:spPr>
          <a:xfrm>
            <a:off x="1676677" y="3257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4" type="subTitle"/>
          </p:nvPr>
        </p:nvSpPr>
        <p:spPr>
          <a:xfrm>
            <a:off x="5568703" y="3257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5" type="subTitle"/>
          </p:nvPr>
        </p:nvSpPr>
        <p:spPr>
          <a:xfrm>
            <a:off x="1676677" y="15317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6" type="subTitle"/>
          </p:nvPr>
        </p:nvSpPr>
        <p:spPr>
          <a:xfrm>
            <a:off x="1676677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7" type="subTitle"/>
          </p:nvPr>
        </p:nvSpPr>
        <p:spPr>
          <a:xfrm>
            <a:off x="5568676" y="15317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8" type="subTitle"/>
          </p:nvPr>
        </p:nvSpPr>
        <p:spPr>
          <a:xfrm>
            <a:off x="556867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24" name="Google Shape;124;p1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10800000">
            <a:off x="-1445300" y="41642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>
            <a:off x="6454050" y="-1452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1024804" y="15577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2" type="subTitle"/>
          </p:nvPr>
        </p:nvSpPr>
        <p:spPr>
          <a:xfrm>
            <a:off x="3579000" y="15577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3" type="subTitle"/>
          </p:nvPr>
        </p:nvSpPr>
        <p:spPr>
          <a:xfrm>
            <a:off x="1024804" y="32118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4" type="subTitle"/>
          </p:nvPr>
        </p:nvSpPr>
        <p:spPr>
          <a:xfrm>
            <a:off x="3579000" y="32118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5" type="subTitle"/>
          </p:nvPr>
        </p:nvSpPr>
        <p:spPr>
          <a:xfrm>
            <a:off x="6133196" y="15577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6" type="subTitle"/>
          </p:nvPr>
        </p:nvSpPr>
        <p:spPr>
          <a:xfrm>
            <a:off x="6133196" y="32118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7" type="subTitle"/>
          </p:nvPr>
        </p:nvSpPr>
        <p:spPr>
          <a:xfrm>
            <a:off x="1025704" y="1336263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8" type="subTitle"/>
          </p:nvPr>
        </p:nvSpPr>
        <p:spPr>
          <a:xfrm>
            <a:off x="3579900" y="1336263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9" type="subTitle"/>
          </p:nvPr>
        </p:nvSpPr>
        <p:spPr>
          <a:xfrm>
            <a:off x="6134096" y="1336263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3" type="subTitle"/>
          </p:nvPr>
        </p:nvSpPr>
        <p:spPr>
          <a:xfrm>
            <a:off x="1025704" y="2987150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4" type="subTitle"/>
          </p:nvPr>
        </p:nvSpPr>
        <p:spPr>
          <a:xfrm>
            <a:off x="3579900" y="2987150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15" type="subTitle"/>
          </p:nvPr>
        </p:nvSpPr>
        <p:spPr>
          <a:xfrm>
            <a:off x="6134096" y="2987150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pic>
        <p:nvPicPr>
          <p:cNvPr id="140" name="Google Shape;140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3009850" y="1134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8027950" y="11697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802375" y="2536692"/>
            <a:ext cx="4383600" cy="13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5445475" y="1461408"/>
            <a:ext cx="1097400" cy="73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>
            <p:ph idx="3" type="pic"/>
          </p:nvPr>
        </p:nvSpPr>
        <p:spPr>
          <a:xfrm>
            <a:off x="713225" y="541800"/>
            <a:ext cx="2779800" cy="405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3802375" y="43800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02150" y="-486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18625" y="-8718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hasCustomPrompt="1" type="title"/>
          </p:nvPr>
        </p:nvSpPr>
        <p:spPr>
          <a:xfrm>
            <a:off x="748177" y="2778161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748177" y="3466725"/>
            <a:ext cx="34926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hasCustomPrompt="1" idx="2" type="title"/>
          </p:nvPr>
        </p:nvSpPr>
        <p:spPr>
          <a:xfrm>
            <a:off x="2825700" y="1067175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1"/>
          <p:cNvSpPr txBox="1"/>
          <p:nvPr>
            <p:ph idx="3" type="subTitle"/>
          </p:nvPr>
        </p:nvSpPr>
        <p:spPr>
          <a:xfrm>
            <a:off x="2825700" y="1765913"/>
            <a:ext cx="34926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hasCustomPrompt="1" idx="4" type="title"/>
          </p:nvPr>
        </p:nvSpPr>
        <p:spPr>
          <a:xfrm>
            <a:off x="4907023" y="2778161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1"/>
          <p:cNvSpPr txBox="1"/>
          <p:nvPr>
            <p:ph idx="5" type="subTitle"/>
          </p:nvPr>
        </p:nvSpPr>
        <p:spPr>
          <a:xfrm>
            <a:off x="4907023" y="3466725"/>
            <a:ext cx="34926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 flipH="1" rot="10800000">
            <a:off x="2554225" y="21210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529700" y="-1734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51500" y="-14803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2503500" y="540000"/>
            <a:ext cx="41370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2505450" y="1531425"/>
            <a:ext cx="41331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>
            <a:off x="-1262950" y="-284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225400" y="4251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7200000">
            <a:off x="6649249" y="3843025"/>
            <a:ext cx="4035550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>
            <a:off x="6649250" y="-243825"/>
            <a:ext cx="4035550" cy="32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2659650" y="3422713"/>
            <a:ext cx="3824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3600000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-8100000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529700" y="-1734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51500" y="-1480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 flipH="1" rot="10800000">
            <a:off x="2554225" y="21210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1715768">
            <a:off x="7384025" y="3223374"/>
            <a:ext cx="4035549" cy="32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139550"/>
            <a:ext cx="77040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371025" y="-16561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923137" y="2673581"/>
            <a:ext cx="25056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1715263" y="2673581"/>
            <a:ext cx="25056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715275" y="2291328"/>
            <a:ext cx="2505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23136" y="2291328"/>
            <a:ext cx="2505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-8100000">
            <a:off x="-2927550" y="1018124"/>
            <a:ext cx="4035549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-8100000">
            <a:off x="7682975" y="300629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 amt="90000"/>
          </a:blip>
          <a:srcRect b="-66630" l="-1400" r="1400" t="66630"/>
          <a:stretch/>
        </p:blipFill>
        <p:spPr>
          <a:xfrm>
            <a:off x="6347850" y="-3043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62800" y="11923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722375" y="448050"/>
            <a:ext cx="4928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722375" y="1698250"/>
            <a:ext cx="4100100" cy="17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5650975" y="539500"/>
            <a:ext cx="2779800" cy="405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5" name="Google Shape;45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3600000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-8100000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3600000">
            <a:off x="-2318049" y="-965375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-8100000">
            <a:off x="7384575" y="3756724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3600000">
            <a:off x="6859501" y="-117800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 rot="-8100000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-3775" l="72748" r="-3776" t="-3775"/>
          <a:stretch/>
        </p:blipFill>
        <p:spPr>
          <a:xfrm>
            <a:off x="7800975" y="238025"/>
            <a:ext cx="454951" cy="4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8203020" y="300261"/>
            <a:ext cx="17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Medium"/>
                <a:ea typeface="Work Sans Medium"/>
                <a:cs typeface="Work Sans Medium"/>
                <a:sym typeface="Work Sans Medium"/>
              </a:rPr>
              <a:t>×</a:t>
            </a:r>
            <a:endParaRPr sz="12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4575" y="211900"/>
            <a:ext cx="454950" cy="4937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26.pn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13.jpg"/><Relationship Id="rId8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8.jp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lab.research.google.com/drive/12O3vRswF-EMjohp8ZtW23oNvsPGy3ZYZ?usp=sharing" TargetMode="External"/><Relationship Id="rId4" Type="http://schemas.openxmlformats.org/officeDocument/2006/relationships/hyperlink" Target="https://colab.research.google.com/drive/15AzkmVZtdiToVYtYouerAwyAVetrniui?usp=sharing" TargetMode="External"/><Relationship Id="rId5" Type="http://schemas.openxmlformats.org/officeDocument/2006/relationships/hyperlink" Target="https://docs.google.com/spreadsheets/d/1HWDDfFWRstl0TAvKpoOWs52gneba1afr7eHshL0e_tA/edit?usp=sharing" TargetMode="External"/><Relationship Id="rId6" Type="http://schemas.openxmlformats.org/officeDocument/2006/relationships/hyperlink" Target="https://github.com/ChristianaKang11/DSSxTNC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ciencedirect.com/science/article/abs/pii/S0022169420303619" TargetMode="External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4.xml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ctrTitle"/>
          </p:nvPr>
        </p:nvSpPr>
        <p:spPr>
          <a:xfrm>
            <a:off x="1784863" y="2483900"/>
            <a:ext cx="55743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StreamSage 2.0</a:t>
            </a:r>
            <a:endParaRPr sz="5200"/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-3775" l="-3775" r="-3775" t="-3775"/>
          <a:stretch/>
        </p:blipFill>
        <p:spPr>
          <a:xfrm>
            <a:off x="527413" y="1148187"/>
            <a:ext cx="3611825" cy="11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4133654" y="1341962"/>
            <a:ext cx="44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Work Sans Medium"/>
                <a:ea typeface="Work Sans Medium"/>
                <a:cs typeface="Work Sans Medium"/>
                <a:sym typeface="Work Sans Medium"/>
              </a:rPr>
              <a:t>×</a:t>
            </a:r>
            <a:endParaRPr sz="20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4">
            <a:alphaModFix/>
          </a:blip>
          <a:srcRect b="0" l="0" r="23605" t="0"/>
          <a:stretch/>
        </p:blipFill>
        <p:spPr>
          <a:xfrm>
            <a:off x="4679825" y="1349063"/>
            <a:ext cx="3936773" cy="7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type="ctrTitle"/>
          </p:nvPr>
        </p:nvSpPr>
        <p:spPr>
          <a:xfrm>
            <a:off x="2042863" y="3336510"/>
            <a:ext cx="50583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</a:t>
            </a:r>
            <a:r>
              <a:rPr lang="en" sz="3600"/>
              <a:t> Deliverable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00" y="1121600"/>
            <a:ext cx="4740524" cy="37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00" y="1121600"/>
            <a:ext cx="3078795" cy="37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5960750" y="779525"/>
            <a:ext cx="22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proportion of d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ates </a:t>
            </a: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recorded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cxnSp>
        <p:nvCxnSpPr>
          <p:cNvPr id="281" name="Google Shape;281;p35"/>
          <p:cNvCxnSpPr/>
          <p:nvPr/>
        </p:nvCxnSpPr>
        <p:spPr>
          <a:xfrm>
            <a:off x="1997275" y="1093925"/>
            <a:ext cx="0" cy="39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82" name="Google Shape;282;p35"/>
          <p:cNvSpPr/>
          <p:nvPr/>
        </p:nvSpPr>
        <p:spPr>
          <a:xfrm>
            <a:off x="365100" y="1294625"/>
            <a:ext cx="1421100" cy="7080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ricolage Grotesque"/>
                <a:ea typeface="Bricolage Grotesque"/>
                <a:cs typeface="Bricolage Grotesque"/>
                <a:sym typeface="Bricolage Grotesque"/>
              </a:rPr>
              <a:t>Problem</a:t>
            </a:r>
            <a:endParaRPr sz="2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2132100" y="1252475"/>
            <a:ext cx="6627600" cy="79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  <a:alpha val="32730"/>
                </a:srgbClr>
              </a:gs>
              <a:gs pos="25000">
                <a:srgbClr val="DAF1D9">
                  <a:alpha val="32730"/>
                </a:srgbClr>
              </a:gs>
              <a:gs pos="50000">
                <a:srgbClr val="DAF1D9">
                  <a:alpha val="32730"/>
                </a:srgbClr>
              </a:gs>
              <a:gs pos="75000">
                <a:srgbClr val="DAF1D9">
                  <a:alpha val="32730"/>
                </a:srgbClr>
              </a:gs>
              <a:gs pos="100000">
                <a:srgbClr val="FFFFFF">
                  <a:alpha val="0"/>
                  <a:alpha val="3273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 all gages recorded flow data on every date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35"/>
          <p:cNvSpPr/>
          <p:nvPr/>
        </p:nvSpPr>
        <p:spPr>
          <a:xfrm>
            <a:off x="365100" y="4114025"/>
            <a:ext cx="1421100" cy="7080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ricolage Grotesque"/>
                <a:ea typeface="Bricolage Grotesque"/>
                <a:cs typeface="Bricolage Grotesque"/>
                <a:sym typeface="Bricolage Grotesque"/>
              </a:rPr>
              <a:t>Goal</a:t>
            </a:r>
            <a:endParaRPr sz="2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2132097" y="4071875"/>
            <a:ext cx="6627600" cy="79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  <a:alpha val="32730"/>
                </a:srgbClr>
              </a:gs>
              <a:gs pos="25000">
                <a:srgbClr val="DAF1D9">
                  <a:alpha val="32730"/>
                </a:srgbClr>
              </a:gs>
              <a:gs pos="50000">
                <a:srgbClr val="DAF1D9">
                  <a:alpha val="32730"/>
                </a:srgbClr>
              </a:gs>
              <a:gs pos="75000">
                <a:srgbClr val="DAF1D9">
                  <a:alpha val="32730"/>
                </a:srgbClr>
              </a:gs>
              <a:gs pos="100000">
                <a:srgbClr val="FFFFFF">
                  <a:alpha val="0"/>
                  <a:alpha val="3273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Constant </a:t>
            </a:r>
            <a:r>
              <a:rPr b="1" i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reference gages 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 each date to compute average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35"/>
          <p:cNvSpPr/>
          <p:nvPr/>
        </p:nvSpPr>
        <p:spPr>
          <a:xfrm>
            <a:off x="5254950" y="2193575"/>
            <a:ext cx="381900" cy="172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365100" y="2704325"/>
            <a:ext cx="1421100" cy="7080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ricolage Grotesque"/>
                <a:ea typeface="Bricolage Grotesque"/>
                <a:cs typeface="Bricolage Grotesque"/>
                <a:sym typeface="Bricolage Grotesque"/>
              </a:rPr>
              <a:t>Solution</a:t>
            </a:r>
            <a:endParaRPr sz="2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88" name="Google Shape;288;p35"/>
          <p:cNvSpPr/>
          <p:nvPr/>
        </p:nvSpPr>
        <p:spPr>
          <a:xfrm>
            <a:off x="5749925" y="2704325"/>
            <a:ext cx="708000" cy="708000"/>
          </a:xfrm>
          <a:prstGeom prst="roundRect">
            <a:avLst>
              <a:gd fmla="val 16667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Bricolage Grotesque"/>
                <a:ea typeface="Bricolage Grotesque"/>
                <a:cs typeface="Bricolage Grotesque"/>
                <a:sym typeface="Bricolage Grotesque"/>
              </a:rPr>
              <a:t>?</a:t>
            </a:r>
            <a:endParaRPr b="1" sz="3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Windowing</a:t>
            </a:r>
            <a:endParaRPr/>
          </a:p>
        </p:txBody>
      </p:sp>
      <p:graphicFrame>
        <p:nvGraphicFramePr>
          <p:cNvPr id="294" name="Google Shape;294;p36"/>
          <p:cNvGraphicFramePr/>
          <p:nvPr/>
        </p:nvGraphicFramePr>
        <p:xfrm>
          <a:off x="365100" y="244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{BFC1FE1D-48BA-4780-9C10-44D010B62453}</a:tableStyleId>
              </a:tblPr>
              <a:tblGrid>
                <a:gridCol w="1188025"/>
                <a:gridCol w="1032250"/>
                <a:gridCol w="1032250"/>
                <a:gridCol w="1032250"/>
                <a:gridCol w="1032250"/>
                <a:gridCol w="1032250"/>
                <a:gridCol w="1032250"/>
                <a:gridCol w="1032250"/>
              </a:tblGrid>
              <a:tr h="447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date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gage_1_id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gage_1_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pred_flow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gage_2_id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gage_2_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pred_flow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gage_3_id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gage_3_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pred_flow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avg_gage_pred_flow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</a:tr>
              <a:tr h="447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2010-01-01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2.5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3000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2.5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</a:tr>
              <a:tr h="447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2010-01-02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1.5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3000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4000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1.5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2.33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</a:tr>
              <a:tr h="447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2010-01-03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1.5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2.5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3000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</a:tr>
              <a:tr h="447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2010-01-04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3000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2.5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4000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0.5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1.67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</a:tr>
            </a:tbl>
          </a:graphicData>
        </a:graphic>
      </p:graphicFrame>
      <p:cxnSp>
        <p:nvCxnSpPr>
          <p:cNvPr id="295" name="Google Shape;295;p36"/>
          <p:cNvCxnSpPr/>
          <p:nvPr/>
        </p:nvCxnSpPr>
        <p:spPr>
          <a:xfrm>
            <a:off x="1997274" y="1093657"/>
            <a:ext cx="0" cy="1113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96" name="Google Shape;296;p36"/>
          <p:cNvSpPr/>
          <p:nvPr/>
        </p:nvSpPr>
        <p:spPr>
          <a:xfrm>
            <a:off x="365125" y="1296445"/>
            <a:ext cx="1421100" cy="7080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ricolage Grotesque"/>
                <a:ea typeface="Bricolage Grotesque"/>
                <a:cs typeface="Bricolage Grotesque"/>
                <a:sym typeface="Bricolage Grotesque"/>
              </a:rPr>
              <a:t>Solution</a:t>
            </a:r>
            <a:endParaRPr sz="2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2132125" y="1254295"/>
            <a:ext cx="6646800" cy="79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  <a:alpha val="32730"/>
                </a:srgbClr>
              </a:gs>
              <a:gs pos="25000">
                <a:srgbClr val="DAF1D9">
                  <a:alpha val="32730"/>
                </a:srgbClr>
              </a:gs>
              <a:gs pos="50000">
                <a:srgbClr val="DAF1D9">
                  <a:alpha val="32730"/>
                </a:srgbClr>
              </a:gs>
              <a:gs pos="75000">
                <a:srgbClr val="DAF1D9">
                  <a:alpha val="32730"/>
                </a:srgbClr>
              </a:gs>
              <a:gs pos="100000">
                <a:srgbClr val="FFFFFF">
                  <a:alpha val="0"/>
                  <a:alpha val="3273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Analyze the top </a:t>
            </a:r>
            <a:r>
              <a:rPr i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most similar gages on a </a:t>
            </a: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day-by-day basis</a:t>
            </a:r>
            <a:endParaRPr b="1" i="1" sz="1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ctrTitle"/>
          </p:nvPr>
        </p:nvSpPr>
        <p:spPr>
          <a:xfrm>
            <a:off x="906025" y="990488"/>
            <a:ext cx="50583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Performance</a:t>
            </a:r>
            <a:endParaRPr sz="5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Measuring</a:t>
            </a:r>
            <a:r>
              <a:rPr lang="en" sz="2700"/>
              <a:t> </a:t>
            </a:r>
            <a:r>
              <a:rPr lang="en" sz="2700"/>
              <a:t>Expert Rescale Performance</a:t>
            </a:r>
            <a:endParaRPr sz="2700"/>
          </a:p>
        </p:txBody>
      </p:sp>
      <p:cxnSp>
        <p:nvCxnSpPr>
          <p:cNvPr id="308" name="Google Shape;308;p38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8"/>
          <p:cNvSpPr/>
          <p:nvPr/>
        </p:nvSpPr>
        <p:spPr>
          <a:xfrm>
            <a:off x="832000" y="2155850"/>
            <a:ext cx="3580500" cy="2726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Assesses the similarity between observed and simulated hydrological data</a:t>
            </a:r>
            <a:endParaRPr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Considers correlation, variability, and bias of data (less sensitive to outliers)</a:t>
            </a:r>
            <a:endParaRPr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4733775" y="2155850"/>
            <a:ext cx="3580500" cy="2726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easures the proportion of the variance in the dependent variable that is explained by the independent variable</a:t>
            </a:r>
            <a:endParaRPr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Measures the strength of the relationship between observed and predicted values (sensitive to outliers)</a:t>
            </a:r>
            <a:endParaRPr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832000" y="1307075"/>
            <a:ext cx="3580500" cy="7080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icolage Grotesque"/>
                <a:ea typeface="Bricolage Grotesque"/>
                <a:cs typeface="Bricolage Grotesque"/>
                <a:sym typeface="Bricolage Grotesque"/>
              </a:rPr>
              <a:t>KGE</a:t>
            </a:r>
            <a:endParaRPr sz="2400"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icolage Grotesque"/>
                <a:ea typeface="Bricolage Grotesque"/>
                <a:cs typeface="Bricolage Grotesque"/>
                <a:sym typeface="Bricolage Grotesque"/>
              </a:rPr>
              <a:t>(Kling-Gupta efficiency)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4733775" y="1307038"/>
            <a:ext cx="3580500" cy="7080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R²</a:t>
            </a:r>
            <a:endParaRPr sz="35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icolage Grotesque"/>
                <a:ea typeface="Bricolage Grotesque"/>
                <a:cs typeface="Bricolage Grotesque"/>
                <a:sym typeface="Bricolage Grotesque"/>
              </a:rPr>
              <a:t>(coefficient of determination)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 of</a:t>
            </a:r>
            <a:r>
              <a:rPr lang="en"/>
              <a:t> KGE &amp; </a:t>
            </a:r>
            <a:r>
              <a:rPr lang="en"/>
              <a:t>R²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39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39"/>
          <p:cNvSpPr txBox="1"/>
          <p:nvPr/>
        </p:nvSpPr>
        <p:spPr>
          <a:xfrm>
            <a:off x="4379397" y="1655925"/>
            <a:ext cx="3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8347795" y="1655925"/>
            <a:ext cx="3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258750" y="2083725"/>
            <a:ext cx="8360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Inter"/>
              <a:buChar char="○"/>
            </a:pPr>
            <a:r>
              <a:rPr i="1"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KGE </a:t>
            </a:r>
            <a:r>
              <a:rPr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= 1 indicates perfect agreement between observed and simulated data.</a:t>
            </a:r>
            <a:endParaRPr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Inter"/>
              <a:buChar char="○"/>
            </a:pPr>
            <a:r>
              <a:rPr i="1"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KGE </a:t>
            </a:r>
            <a:r>
              <a:rPr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&lt; 0 indicates that the model performs worse than a reference model that predicts the mean of the observed data.</a:t>
            </a:r>
            <a:endParaRPr i="1"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258600" y="3676775"/>
            <a:ext cx="83604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Inter"/>
              <a:buChar char="○"/>
            </a:pPr>
            <a:r>
              <a:rPr i="1"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2 = 1 indicates that the model perfectly predicts the dependent variable.</a:t>
            </a:r>
            <a:endParaRPr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Inter"/>
              <a:buChar char="○"/>
            </a:pPr>
            <a:r>
              <a:rPr i="1"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">
                <a:solidFill>
                  <a:srgbClr val="0D0D0D"/>
                </a:solidFill>
                <a:latin typeface="Inter"/>
                <a:ea typeface="Inter"/>
                <a:cs typeface="Inter"/>
                <a:sym typeface="Inter"/>
              </a:rPr>
              <a:t>2 = 0 indicates that the model does not explain any of the variability in the dependent variable and is essentially equivalent to using the mean of the dependent variable as the predictor.</a:t>
            </a:r>
            <a:endParaRPr i="1">
              <a:solidFill>
                <a:srgbClr val="0D0D0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405600" y="1509041"/>
            <a:ext cx="8171400" cy="300300"/>
          </a:xfrm>
          <a:prstGeom prst="leftArrow">
            <a:avLst>
              <a:gd fmla="val 42808" name="adj1"/>
              <a:gd fmla="val 50000" name="adj2"/>
            </a:avLst>
          </a:prstGeom>
          <a:gradFill>
            <a:gsLst>
              <a:gs pos="0">
                <a:srgbClr val="00CC05"/>
              </a:gs>
              <a:gs pos="100000">
                <a:srgbClr val="FF0000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258597" y="3402400"/>
            <a:ext cx="3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8347795" y="3332325"/>
            <a:ext cx="3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39"/>
          <p:cNvSpPr/>
          <p:nvPr/>
        </p:nvSpPr>
        <p:spPr>
          <a:xfrm>
            <a:off x="405600" y="3253889"/>
            <a:ext cx="8171400" cy="148500"/>
          </a:xfrm>
          <a:prstGeom prst="rect">
            <a:avLst/>
          </a:prstGeom>
          <a:gradFill>
            <a:gsLst>
              <a:gs pos="0">
                <a:srgbClr val="00CC05"/>
              </a:gs>
              <a:gs pos="100000">
                <a:srgbClr val="FF0000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3072000" y="11667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KGE</a:t>
            </a:r>
            <a:r>
              <a:rPr lang="en"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range</a:t>
            </a:r>
            <a:endParaRPr sz="20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072000" y="28375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R²</a:t>
            </a:r>
            <a:r>
              <a:rPr lang="en"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range</a:t>
            </a:r>
            <a:endParaRPr sz="20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258600" y="1655925"/>
            <a:ext cx="71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b="1" lang="en" sz="1500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∞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Comparison Pipeline</a:t>
            </a:r>
            <a:endParaRPr/>
          </a:p>
        </p:txBody>
      </p:sp>
      <p:cxnSp>
        <p:nvCxnSpPr>
          <p:cNvPr id="335" name="Google Shape;335;p40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40"/>
          <p:cNvSpPr/>
          <p:nvPr/>
        </p:nvSpPr>
        <p:spPr>
          <a:xfrm>
            <a:off x="244100" y="1767238"/>
            <a:ext cx="2078400" cy="12099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icolage Grotesque"/>
                <a:ea typeface="Bricolage Grotesque"/>
                <a:cs typeface="Bricolage Grotesque"/>
                <a:sym typeface="Bricolage Grotesque"/>
              </a:rPr>
              <a:t>Model 1</a:t>
            </a:r>
            <a:endParaRPr sz="2400"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(e.g. upstream)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244100" y="3112850"/>
            <a:ext cx="2078400" cy="12099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icolage Grotesque"/>
                <a:ea typeface="Bricolage Grotesque"/>
                <a:cs typeface="Bricolage Grotesque"/>
                <a:sym typeface="Bricolage Grotesque"/>
              </a:rPr>
              <a:t>Model 2</a:t>
            </a:r>
            <a:endParaRPr sz="2400"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(e.g. expert recale with weight assignment)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40"/>
          <p:cNvSpPr/>
          <p:nvPr/>
        </p:nvSpPr>
        <p:spPr>
          <a:xfrm>
            <a:off x="2787775" y="2143275"/>
            <a:ext cx="1784100" cy="17307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Apply performance metric on a sample set of unique gages 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39" name="Google Shape;339;p40"/>
          <p:cNvCxnSpPr>
            <a:stCxn id="336" idx="3"/>
            <a:endCxn id="338" idx="1"/>
          </p:cNvCxnSpPr>
          <p:nvPr/>
        </p:nvCxnSpPr>
        <p:spPr>
          <a:xfrm>
            <a:off x="2322500" y="2372188"/>
            <a:ext cx="465300" cy="6363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0"/>
          <p:cNvCxnSpPr>
            <a:stCxn id="337" idx="3"/>
            <a:endCxn id="338" idx="1"/>
          </p:cNvCxnSpPr>
          <p:nvPr/>
        </p:nvCxnSpPr>
        <p:spPr>
          <a:xfrm flipH="1" rot="10800000">
            <a:off x="2322500" y="3008600"/>
            <a:ext cx="465300" cy="7092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41" name="Google Shape;341;p40"/>
          <p:cNvGraphicFramePr/>
          <p:nvPr/>
        </p:nvGraphicFramePr>
        <p:xfrm>
          <a:off x="5117850" y="129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{BFC1FE1D-48BA-4780-9C10-44D010B62453}</a:tableStyleId>
              </a:tblPr>
              <a:tblGrid>
                <a:gridCol w="782150"/>
                <a:gridCol w="782150"/>
                <a:gridCol w="782150"/>
                <a:gridCol w="782150"/>
                <a:gridCol w="782150"/>
              </a:tblGrid>
              <a:tr h="46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gage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id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Model 1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KGE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Model 1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R²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Model 2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KGE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Model 2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R²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11014000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-0.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7887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0.168024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-13.30231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-3.729540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..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..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..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..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..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..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..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… </a:t>
                      </a:r>
                      <a:endParaRPr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42" name="Google Shape;342;p40"/>
          <p:cNvCxnSpPr>
            <a:stCxn id="338" idx="3"/>
          </p:cNvCxnSpPr>
          <p:nvPr/>
        </p:nvCxnSpPr>
        <p:spPr>
          <a:xfrm flipH="1" rot="10800000">
            <a:off x="4571875" y="3008025"/>
            <a:ext cx="546000" cy="6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3" name="Google Shape;3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152" y="3985747"/>
            <a:ext cx="3099680" cy="1106043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Upstream vs Expert Rescale</a:t>
            </a:r>
            <a:endParaRPr/>
          </a:p>
        </p:txBody>
      </p:sp>
      <p:cxnSp>
        <p:nvCxnSpPr>
          <p:cNvPr id="349" name="Google Shape;349;p41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50" name="Google Shape;350;p41"/>
          <p:cNvGraphicFramePr/>
          <p:nvPr/>
        </p:nvGraphicFramePr>
        <p:xfrm>
          <a:off x="1090400" y="4006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{BFC1FE1D-48BA-4780-9C10-44D010B62453}</a:tableStyleId>
              </a:tblPr>
              <a:tblGrid>
                <a:gridCol w="1615000"/>
                <a:gridCol w="1152175"/>
              </a:tblGrid>
              <a:tr h="20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Expert Rescale (n = 3)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-0.160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Expert Rescale (n = 5)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0.022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Expert Rescale (n = 10)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0.067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4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Upstream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0.466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51" name="Google Shape;351;p41"/>
          <p:cNvSpPr txBox="1"/>
          <p:nvPr/>
        </p:nvSpPr>
        <p:spPr>
          <a:xfrm>
            <a:off x="1631000" y="1082900"/>
            <a:ext cx="16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Average KGE Score: </a:t>
            </a:r>
            <a:endParaRPr b="1"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5800563" y="1076275"/>
            <a:ext cx="16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Average R2 Score: 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353" name="Google Shape;353;p41"/>
          <p:cNvGraphicFramePr/>
          <p:nvPr/>
        </p:nvGraphicFramePr>
        <p:xfrm>
          <a:off x="5259988" y="4006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{BFC1FE1D-48BA-4780-9C10-44D010B62453}</a:tableStyleId>
              </a:tblPr>
              <a:tblGrid>
                <a:gridCol w="1615000"/>
                <a:gridCol w="1152175"/>
              </a:tblGrid>
              <a:tr h="20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Expert Rescale (n = 3)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0.076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Expert Rescale (n = 5)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0.204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Expert Rescale (n = 10)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0.283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4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Upstream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0.302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38" y="1521825"/>
            <a:ext cx="3420327" cy="2249214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002" y="1508575"/>
            <a:ext cx="3473137" cy="2255836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Google Shape;356;p41"/>
          <p:cNvSpPr txBox="1"/>
          <p:nvPr/>
        </p:nvSpPr>
        <p:spPr>
          <a:xfrm>
            <a:off x="0" y="0"/>
            <a:ext cx="163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" sz="1000">
                <a:latin typeface="Bricolage Grotesque"/>
                <a:ea typeface="Bricolage Grotesque"/>
                <a:cs typeface="Bricolage Grotesque"/>
                <a:sym typeface="Bricolage Grotesque"/>
              </a:rPr>
              <a:t>tart date = 01/01/2022 </a:t>
            </a:r>
            <a:endParaRPr sz="1000"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ricolage Grotesque"/>
                <a:ea typeface="Bricolage Grotesque"/>
                <a:cs typeface="Bricolage Grotesque"/>
                <a:sym typeface="Bricolage Grotesque"/>
              </a:rPr>
              <a:t>end date = 12/30/</a:t>
            </a:r>
            <a:r>
              <a:rPr lang="en" sz="1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2022</a:t>
            </a:r>
            <a:endParaRPr sz="1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ctrTitle"/>
          </p:nvPr>
        </p:nvSpPr>
        <p:spPr>
          <a:xfrm>
            <a:off x="906025" y="990488"/>
            <a:ext cx="50583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Streamlit</a:t>
            </a:r>
            <a:endParaRPr sz="5000"/>
          </a:p>
        </p:txBody>
      </p:sp>
      <p:pic>
        <p:nvPicPr>
          <p:cNvPr id="362" name="Google Shape;362;p42"/>
          <p:cNvPicPr preferRelativeResize="0"/>
          <p:nvPr/>
        </p:nvPicPr>
        <p:blipFill rotWithShape="1">
          <a:blip r:embed="rId3">
            <a:alphaModFix/>
          </a:blip>
          <a:srcRect b="0" l="0" r="69788" t="0"/>
          <a:stretch/>
        </p:blipFill>
        <p:spPr>
          <a:xfrm>
            <a:off x="3724326" y="2856875"/>
            <a:ext cx="712851" cy="6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     Streamlit?</a:t>
            </a:r>
            <a:endParaRPr/>
          </a:p>
        </p:txBody>
      </p:sp>
      <p:cxnSp>
        <p:nvCxnSpPr>
          <p:cNvPr id="368" name="Google Shape;368;p43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43"/>
          <p:cNvSpPr txBox="1"/>
          <p:nvPr/>
        </p:nvSpPr>
        <p:spPr>
          <a:xfrm>
            <a:off x="826900" y="1459650"/>
            <a:ext cx="73170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Open-source Python framework to create interactive app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Can be deployed on Streamlit Community Cloud, Docker, Kubernetes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Have integration with Snowflake (Support SQL &amp; Big database)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225" y="3388350"/>
            <a:ext cx="6213300" cy="10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/>
        </p:nvSpPr>
        <p:spPr>
          <a:xfrm>
            <a:off x="720000" y="3483750"/>
            <a:ext cx="19824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Flexible </a:t>
            </a:r>
            <a:endParaRPr b="1" sz="20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Easy to code</a:t>
            </a:r>
            <a:endParaRPr b="1" sz="20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2" name="Google Shape;372;p43"/>
          <p:cNvPicPr preferRelativeResize="0"/>
          <p:nvPr/>
        </p:nvPicPr>
        <p:blipFill rotWithShape="1">
          <a:blip r:embed="rId4">
            <a:alphaModFix/>
          </a:blip>
          <a:srcRect b="0" l="0" r="69788" t="0"/>
          <a:stretch/>
        </p:blipFill>
        <p:spPr>
          <a:xfrm>
            <a:off x="2034226" y="472887"/>
            <a:ext cx="712851" cy="6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 b="0"/>
          </a:p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52525" y="2565265"/>
            <a:ext cx="19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Christiana Kang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Manager</a:t>
            </a:r>
            <a:endParaRPr sz="1200"/>
          </a:p>
        </p:txBody>
      </p:sp>
      <p:cxnSp>
        <p:nvCxnSpPr>
          <p:cNvPr id="182" name="Google Shape;182;p26"/>
          <p:cNvCxnSpPr/>
          <p:nvPr/>
        </p:nvCxnSpPr>
        <p:spPr>
          <a:xfrm rot="10800000">
            <a:off x="722225" y="1076275"/>
            <a:ext cx="385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28174" l="0" r="0" t="4358"/>
          <a:stretch/>
        </p:blipFill>
        <p:spPr>
          <a:xfrm>
            <a:off x="737237" y="1174165"/>
            <a:ext cx="1374600" cy="139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1" type="subTitle"/>
          </p:nvPr>
        </p:nvSpPr>
        <p:spPr>
          <a:xfrm>
            <a:off x="2976300" y="2565265"/>
            <a:ext cx="19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Nathan Kuo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Manager</a:t>
            </a:r>
            <a:endParaRPr sz="1200"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4">
            <a:alphaModFix/>
          </a:blip>
          <a:srcRect b="38501" l="31873" r="31877" t="6901"/>
          <a:stretch/>
        </p:blipFill>
        <p:spPr>
          <a:xfrm>
            <a:off x="3261000" y="1174152"/>
            <a:ext cx="1374600" cy="139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5478075" y="2565253"/>
            <a:ext cx="19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Marianne Choi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Consultant</a:t>
            </a:r>
            <a:endParaRPr sz="1200"/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5">
            <a:alphaModFix/>
          </a:blip>
          <a:srcRect b="7279" l="0" r="0" t="7279"/>
          <a:stretch/>
        </p:blipFill>
        <p:spPr>
          <a:xfrm>
            <a:off x="5762775" y="1174152"/>
            <a:ext cx="1374600" cy="139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idx="1" type="subTitle"/>
          </p:nvPr>
        </p:nvSpPr>
        <p:spPr>
          <a:xfrm>
            <a:off x="1706913" y="4440490"/>
            <a:ext cx="19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Sooyeon Kim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Consultant</a:t>
            </a:r>
            <a:endParaRPr sz="1200"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6">
            <a:alphaModFix/>
          </a:blip>
          <a:srcRect b="16275" l="0" r="0" t="16275"/>
          <a:stretch/>
        </p:blipFill>
        <p:spPr>
          <a:xfrm>
            <a:off x="1991612" y="3049389"/>
            <a:ext cx="1374600" cy="139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6747463" y="4440490"/>
            <a:ext cx="19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Ashley Watanabe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Consultant</a:t>
            </a:r>
            <a:endParaRPr sz="1200"/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7">
            <a:alphaModFix/>
          </a:blip>
          <a:srcRect b="25456" l="14644" r="14644" t="0"/>
          <a:stretch/>
        </p:blipFill>
        <p:spPr>
          <a:xfrm>
            <a:off x="7032163" y="3049388"/>
            <a:ext cx="1374600" cy="139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8">
            <a:alphaModFix/>
          </a:blip>
          <a:srcRect b="32097" l="27639" r="27643" t="0"/>
          <a:stretch/>
        </p:blipFill>
        <p:spPr>
          <a:xfrm>
            <a:off x="4511875" y="3049388"/>
            <a:ext cx="1374600" cy="139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4227175" y="4440490"/>
            <a:ext cx="19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Mark Barranda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Consultant</a:t>
            </a:r>
            <a:endParaRPr sz="1200"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9">
            <a:alphaModFix/>
          </a:blip>
          <a:srcRect b="41508" l="37159" r="34139" t="15022"/>
          <a:stretch/>
        </p:blipFill>
        <p:spPr>
          <a:xfrm>
            <a:off x="7032150" y="3051200"/>
            <a:ext cx="1374600" cy="138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cxnSp>
        <p:nvCxnSpPr>
          <p:cNvPr id="378" name="Google Shape;378;p44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34825"/>
            <a:ext cx="7385974" cy="38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cxnSp>
        <p:nvCxnSpPr>
          <p:cNvPr id="385" name="Google Shape;385;p45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5" y="1141713"/>
            <a:ext cx="1770696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5"/>
          <p:cNvCxnSpPr/>
          <p:nvPr/>
        </p:nvCxnSpPr>
        <p:spPr>
          <a:xfrm flipH="1" rot="10800000">
            <a:off x="1762850" y="3054012"/>
            <a:ext cx="679200" cy="5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8" name="Google Shape;388;p45"/>
          <p:cNvPicPr preferRelativeResize="0"/>
          <p:nvPr/>
        </p:nvPicPr>
        <p:blipFill rotWithShape="1">
          <a:blip r:embed="rId4">
            <a:alphaModFix/>
          </a:blip>
          <a:srcRect b="0" l="39620" r="0" t="0"/>
          <a:stretch/>
        </p:blipFill>
        <p:spPr>
          <a:xfrm>
            <a:off x="2442050" y="1747487"/>
            <a:ext cx="2577548" cy="261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 rotWithShape="1">
          <a:blip r:embed="rId5">
            <a:alphaModFix/>
          </a:blip>
          <a:srcRect b="0" l="40731" r="16120" t="0"/>
          <a:stretch/>
        </p:blipFill>
        <p:spPr>
          <a:xfrm>
            <a:off x="5970400" y="1524525"/>
            <a:ext cx="3057700" cy="305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45"/>
          <p:cNvCxnSpPr>
            <a:stCxn id="388" idx="3"/>
            <a:endCxn id="389" idx="1"/>
          </p:cNvCxnSpPr>
          <p:nvPr/>
        </p:nvCxnSpPr>
        <p:spPr>
          <a:xfrm flipH="1" rot="10800000">
            <a:off x="5019598" y="3052350"/>
            <a:ext cx="950700" cy="4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ctrTitle"/>
          </p:nvPr>
        </p:nvSpPr>
        <p:spPr>
          <a:xfrm>
            <a:off x="906025" y="990488"/>
            <a:ext cx="50583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Conclusion</a:t>
            </a:r>
            <a:endParaRPr sz="5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Deliverables</a:t>
            </a:r>
            <a:endParaRPr/>
          </a:p>
        </p:txBody>
      </p:sp>
      <p:cxnSp>
        <p:nvCxnSpPr>
          <p:cNvPr id="401" name="Google Shape;401;p47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02" name="Google Shape;402;p47"/>
          <p:cNvGraphicFramePr/>
          <p:nvPr/>
        </p:nvGraphicFramePr>
        <p:xfrm>
          <a:off x="826250" y="136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{BFC1FE1D-48BA-4780-9C10-44D010B62453}</a:tableStyleId>
              </a:tblPr>
              <a:tblGrid>
                <a:gridCol w="1936300"/>
                <a:gridCol w="5359650"/>
              </a:tblGrid>
              <a:tr h="32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Deliverable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Description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63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 u="sng">
                          <a:solidFill>
                            <a:srgbClr val="0874D7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Expert Rescale Notebook</a:t>
                      </a:r>
                      <a:endParaRPr i="1" sz="1600">
                        <a:solidFill>
                          <a:srgbClr val="0874D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Cleaned implementation of expert rescale 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3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 u="sng">
                          <a:solidFill>
                            <a:srgbClr val="0874D7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Our Final Model Notebook</a:t>
                      </a:r>
                      <a:endParaRPr i="1" sz="1600">
                        <a:solidFill>
                          <a:srgbClr val="0874D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Similarity Measure+Dynamic Windowing+Expert Rescale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7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 u="sng">
                          <a:solidFill>
                            <a:srgbClr val="0874D7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Models Performance</a:t>
                      </a:r>
                      <a:endParaRPr sz="1600">
                        <a:solidFill>
                          <a:srgbClr val="0874D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KGE and R^2 scores of our model and Upstream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6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 u="sng">
                          <a:solidFill>
                            <a:srgbClr val="0874D7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Streamlit Github Repo</a:t>
                      </a:r>
                      <a:endParaRPr i="1" sz="1600">
                        <a:solidFill>
                          <a:srgbClr val="0874D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Streamlit codes to set up dashboard UI+Model+Data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Takeaways</a:t>
            </a:r>
            <a:endParaRPr/>
          </a:p>
        </p:txBody>
      </p:sp>
      <p:cxnSp>
        <p:nvCxnSpPr>
          <p:cNvPr id="408" name="Google Shape;408;p48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8"/>
          <p:cNvSpPr txBox="1"/>
          <p:nvPr/>
        </p:nvSpPr>
        <p:spPr>
          <a:xfrm>
            <a:off x="742200" y="1307125"/>
            <a:ext cx="76596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Our model Streamsage 2.0 achieved improved performance with better systematic reference gages selection (similarity measure) and dynamic windowing. 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Inter"/>
              <a:buChar char="○"/>
            </a:pPr>
            <a:r>
              <a:rPr b="1" lang="en" sz="20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Comparable with Upstream </a:t>
            </a:r>
            <a:endParaRPr b="1" sz="20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Inter"/>
              <a:buChar char="○"/>
            </a:pPr>
            <a:r>
              <a:rPr b="1" lang="en" sz="20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Low computation cost</a:t>
            </a:r>
            <a:endParaRPr b="1" sz="20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i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Streamlit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is accessible and can be coded with only python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Inter"/>
              <a:buChar char="○"/>
            </a:pPr>
            <a:r>
              <a:rPr b="1" lang="en" sz="20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Good framework to build &amp; deploy </a:t>
            </a:r>
            <a:r>
              <a:rPr b="1" lang="en" sz="2000" u="sng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quick tools</a:t>
            </a:r>
            <a:r>
              <a:rPr b="1" lang="en" sz="20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type="title"/>
          </p:nvPr>
        </p:nvSpPr>
        <p:spPr>
          <a:xfrm>
            <a:off x="1350300" y="1702219"/>
            <a:ext cx="63741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Google Shape;420;p50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50"/>
          <p:cNvSpPr txBox="1"/>
          <p:nvPr/>
        </p:nvSpPr>
        <p:spPr>
          <a:xfrm>
            <a:off x="720000" y="4572940"/>
            <a:ext cx="67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https://www.sciencedirect.com/science/article/abs/pii/S0022169420303619</a:t>
            </a:r>
            <a:endParaRPr/>
          </a:p>
        </p:txBody>
      </p:sp>
      <p:pic>
        <p:nvPicPr>
          <p:cNvPr id="422" name="Google Shape;4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0" y="3700924"/>
            <a:ext cx="3467406" cy="9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/>
          <p:nvPr/>
        </p:nvSpPr>
        <p:spPr>
          <a:xfrm>
            <a:off x="809200" y="1189300"/>
            <a:ext cx="6790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Weight Optimization:</a:t>
            </a: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GMM-XGBoost 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0"/>
          <p:cNvSpPr txBox="1"/>
          <p:nvPr/>
        </p:nvSpPr>
        <p:spPr>
          <a:xfrm>
            <a:off x="922227" y="1582503"/>
            <a:ext cx="7805100" cy="19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Gaussian Mixture Model (GMM): Cluster streamflow data into homogeneous groups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Makes probability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Extreme Gradient Boosting (XGBoost): Models trained on these clusters to predict actual stream flow with each XGBoost model specialized to predict within specific conditions of that cluster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Uses probability as weights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Output: Predicted Streamflow based on underlying probabilistic structure provided by GMM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Comparison Pipeline</a:t>
            </a:r>
            <a:endParaRPr/>
          </a:p>
        </p:txBody>
      </p:sp>
      <p:cxnSp>
        <p:nvCxnSpPr>
          <p:cNvPr id="430" name="Google Shape;430;p51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51"/>
          <p:cNvSpPr txBox="1"/>
          <p:nvPr/>
        </p:nvSpPr>
        <p:spPr>
          <a:xfrm>
            <a:off x="1553575" y="2797525"/>
            <a:ext cx="637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 gna be a screenshot of the csv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2" name="Google Shape;432;p51"/>
          <p:cNvPicPr preferRelativeResize="0"/>
          <p:nvPr/>
        </p:nvPicPr>
        <p:blipFill rotWithShape="1">
          <a:blip r:embed="rId4">
            <a:alphaModFix/>
          </a:blip>
          <a:srcRect b="54539" l="941" r="0" t="0"/>
          <a:stretch/>
        </p:blipFill>
        <p:spPr>
          <a:xfrm>
            <a:off x="1237488" y="1279900"/>
            <a:ext cx="6669024" cy="340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Purpose</a:t>
            </a:r>
            <a:endParaRPr/>
          </a:p>
        </p:txBody>
      </p:sp>
      <p:cxnSp>
        <p:nvCxnSpPr>
          <p:cNvPr id="200" name="Google Shape;200;p27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7"/>
          <p:cNvSpPr/>
          <p:nvPr/>
        </p:nvSpPr>
        <p:spPr>
          <a:xfrm>
            <a:off x="336350" y="2730884"/>
            <a:ext cx="1259700" cy="708000"/>
          </a:xfrm>
          <a:prstGeom prst="roundRect">
            <a:avLst>
              <a:gd fmla="val 16667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ricolage Grotesque"/>
                <a:ea typeface="Bricolage Grotesque"/>
                <a:cs typeface="Bricolage Grotesque"/>
                <a:sym typeface="Bricolage Grotesque"/>
              </a:rPr>
              <a:t>How?</a:t>
            </a:r>
            <a:endParaRPr sz="2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cxnSp>
        <p:nvCxnSpPr>
          <p:cNvPr id="202" name="Google Shape;202;p27"/>
          <p:cNvCxnSpPr/>
          <p:nvPr/>
        </p:nvCxnSpPr>
        <p:spPr>
          <a:xfrm>
            <a:off x="1757549" y="1255962"/>
            <a:ext cx="0" cy="3657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3" name="Google Shape;203;p27"/>
          <p:cNvSpPr/>
          <p:nvPr/>
        </p:nvSpPr>
        <p:spPr>
          <a:xfrm>
            <a:off x="336350" y="3992075"/>
            <a:ext cx="1259700" cy="708000"/>
          </a:xfrm>
          <a:prstGeom prst="roundRect">
            <a:avLst>
              <a:gd fmla="val 16667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ricolage Grotesque"/>
                <a:ea typeface="Bricolage Grotesque"/>
                <a:cs typeface="Bricolage Grotesque"/>
                <a:sym typeface="Bricolage Grotesque"/>
              </a:rPr>
              <a:t>Why?</a:t>
            </a:r>
            <a:endParaRPr sz="2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336350" y="1469722"/>
            <a:ext cx="1259700" cy="708000"/>
          </a:xfrm>
          <a:prstGeom prst="roundRect">
            <a:avLst>
              <a:gd fmla="val 22565" name="adj"/>
            </a:avLst>
          </a:prstGeom>
          <a:solidFill>
            <a:srgbClr val="DAF1D9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ricolage Grotesque"/>
                <a:ea typeface="Bricolage Grotesque"/>
                <a:cs typeface="Bricolage Grotesque"/>
                <a:sym typeface="Bricolage Grotesque"/>
              </a:rPr>
              <a:t>What?</a:t>
            </a:r>
            <a:endParaRPr sz="2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1789850" y="1469675"/>
            <a:ext cx="3969000" cy="70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  <a:alpha val="32730"/>
                </a:srgbClr>
              </a:gs>
              <a:gs pos="25000">
                <a:srgbClr val="DAF1D9">
                  <a:alpha val="32730"/>
                </a:srgbClr>
              </a:gs>
              <a:gs pos="50000">
                <a:srgbClr val="DAF1D9">
                  <a:alpha val="32730"/>
                </a:srgbClr>
              </a:gs>
              <a:gs pos="75000">
                <a:srgbClr val="DAF1D9">
                  <a:alpha val="32730"/>
                </a:srgbClr>
              </a:gs>
              <a:gs pos="100000">
                <a:srgbClr val="FFFFFF">
                  <a:alpha val="0"/>
                  <a:alpha val="3273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Predicting daily water flow in streams that may not have active gages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1789838" y="2730886"/>
            <a:ext cx="3969000" cy="70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  <a:alpha val="32730"/>
                </a:srgbClr>
              </a:gs>
              <a:gs pos="25000">
                <a:srgbClr val="DAF1D9">
                  <a:alpha val="32730"/>
                </a:srgbClr>
              </a:gs>
              <a:gs pos="50000">
                <a:srgbClr val="DAF1D9">
                  <a:alpha val="32730"/>
                </a:srgbClr>
              </a:gs>
              <a:gs pos="75000">
                <a:srgbClr val="DAF1D9">
                  <a:alpha val="32730"/>
                </a:srgbClr>
              </a:gs>
              <a:gs pos="100000">
                <a:srgbClr val="FFFFFF">
                  <a:alpha val="0"/>
                  <a:alpha val="3273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Numerical modeling using similarity ranking and dynamic windowing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1789849" y="3992087"/>
            <a:ext cx="3969000" cy="70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  <a:alpha val="32730"/>
                </a:srgbClr>
              </a:gs>
              <a:gs pos="25000">
                <a:srgbClr val="DAF1D9">
                  <a:alpha val="32730"/>
                </a:srgbClr>
              </a:gs>
              <a:gs pos="50000">
                <a:srgbClr val="DAF1D9">
                  <a:alpha val="32730"/>
                </a:srgbClr>
              </a:gs>
              <a:gs pos="75000">
                <a:srgbClr val="DAF1D9">
                  <a:alpha val="32730"/>
                </a:srgbClr>
              </a:gs>
              <a:gs pos="100000">
                <a:srgbClr val="FFFFFF">
                  <a:alpha val="0"/>
                  <a:alpha val="3273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Inform water policy decisions and conservation efforts across California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0" l="0" r="3203" t="2657"/>
          <a:stretch/>
        </p:blipFill>
        <p:spPr>
          <a:xfrm>
            <a:off x="5791150" y="1255950"/>
            <a:ext cx="3134296" cy="370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ctrTitle"/>
          </p:nvPr>
        </p:nvSpPr>
        <p:spPr>
          <a:xfrm>
            <a:off x="906025" y="990488"/>
            <a:ext cx="50583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Expert Rescale 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164" y="1521754"/>
            <a:ext cx="4673675" cy="148618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 Recale Overview </a:t>
            </a:r>
            <a:endParaRPr/>
          </a:p>
        </p:txBody>
      </p:sp>
      <p:cxnSp>
        <p:nvCxnSpPr>
          <p:cNvPr id="220" name="Google Shape;220;p29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9"/>
          <p:cNvSpPr txBox="1"/>
          <p:nvPr/>
        </p:nvSpPr>
        <p:spPr>
          <a:xfrm>
            <a:off x="720000" y="3008125"/>
            <a:ext cx="77703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Q:</a:t>
            </a:r>
            <a:r>
              <a:rPr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 stream flow value </a:t>
            </a:r>
            <a:endParaRPr sz="1600">
              <a:solidFill>
                <a:srgbClr val="21212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Inter"/>
              <a:buChar char="●"/>
            </a:pPr>
            <a:r>
              <a:rPr b="1"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ug:</a:t>
            </a:r>
            <a:r>
              <a:rPr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 ungaged (target location), </a:t>
            </a:r>
            <a:r>
              <a:rPr b="1"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g:</a:t>
            </a:r>
            <a:r>
              <a:rPr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 gaged (reference location)</a:t>
            </a:r>
            <a:endParaRPr sz="1600">
              <a:solidFill>
                <a:srgbClr val="21212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Ratio of </a:t>
            </a:r>
            <a:r>
              <a:rPr b="1" lang="en" sz="1600">
                <a:solidFill>
                  <a:srgbClr val="212121"/>
                </a:solidFill>
                <a:highlight>
                  <a:schemeClr val="accent1"/>
                </a:highlight>
                <a:latin typeface="Inter"/>
                <a:ea typeface="Inter"/>
                <a:cs typeface="Inter"/>
                <a:sym typeface="Inter"/>
              </a:rPr>
              <a:t>drainage areas (A</a:t>
            </a:r>
            <a:r>
              <a:rPr b="1" lang="en" sz="1600">
                <a:solidFill>
                  <a:srgbClr val="212121"/>
                </a:solidFill>
                <a:highlight>
                  <a:schemeClr val="accent1"/>
                </a:highlight>
                <a:latin typeface="Inter"/>
                <a:ea typeface="Inter"/>
                <a:cs typeface="Inter"/>
                <a:sym typeface="Inter"/>
              </a:rPr>
              <a:t>)</a:t>
            </a:r>
            <a:endParaRPr sz="1600">
              <a:solidFill>
                <a:srgbClr val="212121"/>
              </a:solidFill>
              <a:highlight>
                <a:schemeClr val="accen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Inter Light"/>
              <a:buChar char="○"/>
            </a:pPr>
            <a:r>
              <a:rPr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Larger drainage area → more flow relative to reference</a:t>
            </a:r>
            <a:endParaRPr sz="1600">
              <a:solidFill>
                <a:srgbClr val="21212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Ratio of </a:t>
            </a:r>
            <a:r>
              <a:rPr b="1" lang="en" sz="1600">
                <a:solidFill>
                  <a:srgbClr val="212121"/>
                </a:solidFill>
                <a:highlight>
                  <a:srgbClr val="C9DAF8"/>
                </a:highlight>
                <a:latin typeface="Inter"/>
                <a:ea typeface="Inter"/>
                <a:cs typeface="Inter"/>
                <a:sym typeface="Inter"/>
              </a:rPr>
              <a:t>mean annual precipitation (I)</a:t>
            </a:r>
            <a:r>
              <a:rPr lang="en" sz="1600">
                <a:solidFill>
                  <a:srgbClr val="212121"/>
                </a:solidFill>
                <a:highlight>
                  <a:srgbClr val="C9DAF8"/>
                </a:highlight>
                <a:latin typeface="Inter"/>
                <a:ea typeface="Inter"/>
                <a:cs typeface="Inter"/>
                <a:sym typeface="Inter"/>
              </a:rPr>
              <a:t> </a:t>
            </a:r>
            <a:endParaRPr sz="1600">
              <a:solidFill>
                <a:srgbClr val="212121"/>
              </a:solidFill>
              <a:highlight>
                <a:srgbClr val="C9DAF8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spcBef>
                <a:spcPts val="500"/>
              </a:spcBef>
              <a:spcAft>
                <a:spcPts val="500"/>
              </a:spcAft>
              <a:buClr>
                <a:srgbClr val="212121"/>
              </a:buClr>
              <a:buSzPts val="1600"/>
              <a:buFont typeface="Inter Light"/>
              <a:buChar char="○"/>
            </a:pPr>
            <a:r>
              <a:rPr lang="en" sz="16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Higher MAP → more flow relative to reference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29"/>
          <p:cNvSpPr/>
          <p:nvPr/>
        </p:nvSpPr>
        <p:spPr>
          <a:xfrm rot="10800000">
            <a:off x="5053400" y="1179254"/>
            <a:ext cx="331800" cy="39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29"/>
          <p:cNvSpPr/>
          <p:nvPr/>
        </p:nvSpPr>
        <p:spPr>
          <a:xfrm rot="10800000">
            <a:off x="6238775" y="1179254"/>
            <a:ext cx="331800" cy="39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ctrTitle"/>
          </p:nvPr>
        </p:nvSpPr>
        <p:spPr>
          <a:xfrm>
            <a:off x="906025" y="990488"/>
            <a:ext cx="50583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Reference Gages Selection</a:t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Measure </a:t>
            </a:r>
            <a:endParaRPr/>
          </a:p>
        </p:txBody>
      </p:sp>
      <p:cxnSp>
        <p:nvCxnSpPr>
          <p:cNvPr id="234" name="Google Shape;234;p31"/>
          <p:cNvCxnSpPr/>
          <p:nvPr/>
        </p:nvCxnSpPr>
        <p:spPr>
          <a:xfrm rot="10800000">
            <a:off x="722300" y="107627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1"/>
          <p:cNvSpPr txBox="1"/>
          <p:nvPr/>
        </p:nvSpPr>
        <p:spPr>
          <a:xfrm>
            <a:off x="484475" y="1268250"/>
            <a:ext cx="5019000" cy="3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Embedding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/Vectorization: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Normalize f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eature vectors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 account for different scales.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Similarity Metrics: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Utilize </a:t>
            </a:r>
            <a:r>
              <a:rPr i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Euclidean distance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to quantify the similarity between gages.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Closer (smaller) distances in vector space imply higher similarity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Reference Gages: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Select similar gages (e.g., B and D) as reference points for each target gage to improve prediction accuracy.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6" name="Google Shape;236;p31"/>
          <p:cNvCxnSpPr/>
          <p:nvPr/>
        </p:nvCxnSpPr>
        <p:spPr>
          <a:xfrm flipH="1" rot="10800000">
            <a:off x="5567478" y="1783655"/>
            <a:ext cx="1329000" cy="568500"/>
          </a:xfrm>
          <a:prstGeom prst="straightConnector1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1"/>
          <p:cNvCxnSpPr/>
          <p:nvPr/>
        </p:nvCxnSpPr>
        <p:spPr>
          <a:xfrm>
            <a:off x="5567475" y="2352132"/>
            <a:ext cx="1610100" cy="270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1"/>
          <p:cNvCxnSpPr/>
          <p:nvPr/>
        </p:nvCxnSpPr>
        <p:spPr>
          <a:xfrm flipH="1" rot="10800000">
            <a:off x="5545850" y="1705603"/>
            <a:ext cx="1093800" cy="658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1"/>
          <p:cNvCxnSpPr/>
          <p:nvPr/>
        </p:nvCxnSpPr>
        <p:spPr>
          <a:xfrm flipH="1" rot="10800000">
            <a:off x="5570600" y="1372357"/>
            <a:ext cx="1044300" cy="963300"/>
          </a:xfrm>
          <a:prstGeom prst="straightConnector1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1"/>
          <p:cNvSpPr txBox="1"/>
          <p:nvPr/>
        </p:nvSpPr>
        <p:spPr>
          <a:xfrm>
            <a:off x="6662789" y="1378550"/>
            <a:ext cx="154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Target Gauge (A) 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6545860" y="1076275"/>
            <a:ext cx="17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Reference Gauge (B) 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6896485" y="1714205"/>
            <a:ext cx="17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Reference Gauge (D) </a:t>
            </a:r>
            <a:endParaRPr sz="1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7221527" y="2379774"/>
            <a:ext cx="19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Reference Gauge (C) 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5762175" y="3015675"/>
            <a:ext cx="2793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With </a:t>
            </a:r>
            <a:r>
              <a:rPr b="1" lang="en" sz="1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Similarity Mea</a:t>
            </a:r>
            <a:r>
              <a:rPr b="1" lang="en" sz="1300">
                <a:latin typeface="Inter"/>
                <a:ea typeface="Inter"/>
                <a:cs typeface="Inter"/>
                <a:sym typeface="Inter"/>
              </a:rPr>
              <a:t>sure</a:t>
            </a:r>
            <a:r>
              <a:rPr b="1" lang="en" sz="1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endParaRPr b="1" sz="13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 Each gage has its own unique reference gage group of n size</a:t>
            </a:r>
            <a:endParaRPr sz="13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6051900" y="3959788"/>
            <a:ext cx="405000" cy="406500"/>
          </a:xfrm>
          <a:prstGeom prst="ellipse">
            <a:avLst/>
          </a:prstGeom>
          <a:solidFill>
            <a:srgbClr val="9FBD7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p31"/>
          <p:cNvSpPr/>
          <p:nvPr/>
        </p:nvSpPr>
        <p:spPr>
          <a:xfrm>
            <a:off x="6569150" y="3959788"/>
            <a:ext cx="405000" cy="406500"/>
          </a:xfrm>
          <a:prstGeom prst="ellipse">
            <a:avLst/>
          </a:prstGeom>
          <a:solidFill>
            <a:srgbClr val="D1EEA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6051900" y="4500813"/>
            <a:ext cx="405000" cy="406500"/>
          </a:xfrm>
          <a:prstGeom prst="ellipse">
            <a:avLst/>
          </a:prstGeom>
          <a:solidFill>
            <a:srgbClr val="D1EEA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6569150" y="4500813"/>
            <a:ext cx="405000" cy="406500"/>
          </a:xfrm>
          <a:prstGeom prst="ellipse">
            <a:avLst/>
          </a:prstGeom>
          <a:solidFill>
            <a:srgbClr val="D1EEA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7344088" y="3959788"/>
            <a:ext cx="405000" cy="406500"/>
          </a:xfrm>
          <a:prstGeom prst="ellipse">
            <a:avLst/>
          </a:prstGeom>
          <a:solidFill>
            <a:srgbClr val="9FBD7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7861338" y="3959788"/>
            <a:ext cx="405000" cy="406500"/>
          </a:xfrm>
          <a:prstGeom prst="ellipse">
            <a:avLst/>
          </a:prstGeom>
          <a:solidFill>
            <a:srgbClr val="D1EEA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7344088" y="4500813"/>
            <a:ext cx="405000" cy="406500"/>
          </a:xfrm>
          <a:prstGeom prst="ellipse">
            <a:avLst/>
          </a:prstGeom>
          <a:solidFill>
            <a:srgbClr val="D1EEA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7861338" y="4500813"/>
            <a:ext cx="405000" cy="406500"/>
          </a:xfrm>
          <a:prstGeom prst="ellipse">
            <a:avLst/>
          </a:prstGeom>
          <a:solidFill>
            <a:srgbClr val="D1EEA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Assignment</a:t>
            </a:r>
            <a:endParaRPr/>
          </a:p>
        </p:txBody>
      </p:sp>
      <p:cxnSp>
        <p:nvCxnSpPr>
          <p:cNvPr id="258" name="Google Shape;258;p32"/>
          <p:cNvCxnSpPr/>
          <p:nvPr/>
        </p:nvCxnSpPr>
        <p:spPr>
          <a:xfrm rot="10800000">
            <a:off x="649200" y="1057225"/>
            <a:ext cx="55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2"/>
          <p:cNvSpPr txBox="1"/>
          <p:nvPr/>
        </p:nvSpPr>
        <p:spPr>
          <a:xfrm>
            <a:off x="170675" y="1156125"/>
            <a:ext cx="4034100" cy="182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Our Implementation: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target variable is continuous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→ linear regression model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coefficients assigned as weights to each feature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** cannot use ‘PRECIP’ or ‘totdasqmi’ 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170675" y="3268500"/>
            <a:ext cx="4034100" cy="182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Alternative Implementation: 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random decision trees and recursive feature elimination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 RFE function to select features and determine weights that maximize KGE and R2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** computationally intensive 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261" name="Google Shape;261;p32"/>
          <p:cNvGraphicFramePr/>
          <p:nvPr/>
        </p:nvGraphicFramePr>
        <p:xfrm>
          <a:off x="4411600" y="2174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{BFC1FE1D-48BA-4780-9C10-44D010B62453}</a:tableStyleId>
              </a:tblPr>
              <a:tblGrid>
                <a:gridCol w="1133775"/>
                <a:gridCol w="624625"/>
                <a:gridCol w="2785925"/>
              </a:tblGrid>
              <a:tr h="590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1 / DISTANCE 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0.68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1 / distance between reference gage and target gage calculated using haversine formula 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'MINBELEV'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0.16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minimum basin elevation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'JANMAXTMP'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0.16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maximum temperature in January of stream gauge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'RELIEF'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0.16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maximum - minimum elevation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'ELEVMAX'</a:t>
                      </a:r>
                      <a:endParaRPr b="1"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- 0.16 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maximum elevation near the stream gauge</a:t>
                      </a:r>
                      <a:endParaRPr sz="1000"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" name="Google Shape;262;p32"/>
          <p:cNvSpPr txBox="1"/>
          <p:nvPr/>
        </p:nvSpPr>
        <p:spPr>
          <a:xfrm>
            <a:off x="5671113" y="1415550"/>
            <a:ext cx="20253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Features &amp; Weights: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ctrTitle"/>
          </p:nvPr>
        </p:nvSpPr>
        <p:spPr>
          <a:xfrm>
            <a:off x="906025" y="990488"/>
            <a:ext cx="50583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Dynamic Windowing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ffective Work Program Meeting by Slidesgo">
  <a:themeElements>
    <a:clrScheme name="Simple Light">
      <a:dk1>
        <a:srgbClr val="000000"/>
      </a:dk1>
      <a:lt1>
        <a:srgbClr val="F0F1E4"/>
      </a:lt1>
      <a:dk2>
        <a:srgbClr val="FFFFFF"/>
      </a:dk2>
      <a:lt2>
        <a:srgbClr val="9FBD71"/>
      </a:lt2>
      <a:accent1>
        <a:srgbClr val="D1EEA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